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1.xml" ContentType="application/vnd.openxmlformats-officedocument.presentationml.slide+xml"/>
  <Override PartName="/ppt/slides/slide5.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6.xml" ContentType="application/vnd.openxmlformats-officedocument.presentationml.slide+xml"/>
  <Override PartName="/ppt/slideMasters/slideMaster1.xml" ContentType="application/vnd.openxmlformats-officedocument.presentationml.slideMaster+xml"/>
  <Override PartName="/ppt/slideLayouts/slideLayout8.xml" ContentType="application/vnd.openxmlformats-officedocument.presentationml.slideLayout+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6.xml" ContentType="application/vnd.openxmlformats-officedocument.presentationml.slideLayout+xml"/>
  <Override PartName="/ppt/slideLayouts/slideLayout9.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notesSlides/notesSlide1.xml" ContentType="application/vnd.openxmlformats-officedocument.presentationml.notesSlide+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58" r:id="rId2"/>
    <p:sldId id="259" r:id="rId3"/>
    <p:sldId id="260" r:id="rId4"/>
    <p:sldId id="261" r:id="rId5"/>
    <p:sldId id="262" r:id="rId6"/>
    <p:sldId id="263" r:id="rId7"/>
    <p:sldId id="264" r:id="rId8"/>
    <p:sldId id="265"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5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9FD5A66-40B9-43E7-B61A-386F7D2AF1BC}" type="datetimeFigureOut">
              <a:rPr lang="en-US" smtClean="0"/>
              <a:t>3/25/2013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903F873-F3E1-4451-A711-B80353C8D908}" type="slidenum">
              <a:rPr lang="en-US" smtClean="0"/>
              <a:t>‹#›</a:t>
            </a:fld>
            <a:endParaRPr lang="en-US"/>
          </a:p>
        </p:txBody>
      </p:sp>
    </p:spTree>
    <p:extLst>
      <p:ext uri="{BB962C8B-B14F-4D97-AF65-F5344CB8AC3E}">
        <p14:creationId xmlns:p14="http://schemas.microsoft.com/office/powerpoint/2010/main" val="36750259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ＭＳ Ｐゴシック" charset="-128"/>
              </a:defRPr>
            </a:lvl1pPr>
            <a:lvl2pPr marL="742935" indent="-285744">
              <a:defRPr sz="2400">
                <a:solidFill>
                  <a:schemeClr val="tx1"/>
                </a:solidFill>
                <a:latin typeface="Arial" pitchFamily="34" charset="0"/>
                <a:ea typeface="ＭＳ Ｐゴシック" charset="-128"/>
              </a:defRPr>
            </a:lvl2pPr>
            <a:lvl3pPr marL="1142977" indent="-228596">
              <a:defRPr sz="2400">
                <a:solidFill>
                  <a:schemeClr val="tx1"/>
                </a:solidFill>
                <a:latin typeface="Arial" pitchFamily="34" charset="0"/>
                <a:ea typeface="ＭＳ Ｐゴシック" charset="-128"/>
              </a:defRPr>
            </a:lvl3pPr>
            <a:lvl4pPr marL="1600168" indent="-228596">
              <a:defRPr sz="2400">
                <a:solidFill>
                  <a:schemeClr val="tx1"/>
                </a:solidFill>
                <a:latin typeface="Arial" pitchFamily="34" charset="0"/>
                <a:ea typeface="ＭＳ Ｐゴシック" charset="-128"/>
              </a:defRPr>
            </a:lvl4pPr>
            <a:lvl5pPr marL="2057359" indent="-228596">
              <a:defRPr sz="2400">
                <a:solidFill>
                  <a:schemeClr val="tx1"/>
                </a:solidFill>
                <a:latin typeface="Arial" pitchFamily="34" charset="0"/>
                <a:ea typeface="ＭＳ Ｐゴシック" charset="-128"/>
              </a:defRPr>
            </a:lvl5pPr>
            <a:lvl6pPr marL="2514550" indent="-228596" eaLnBrk="0" fontAlgn="base" hangingPunct="0">
              <a:spcBef>
                <a:spcPct val="0"/>
              </a:spcBef>
              <a:spcAft>
                <a:spcPct val="0"/>
              </a:spcAft>
              <a:defRPr sz="2400">
                <a:solidFill>
                  <a:schemeClr val="tx1"/>
                </a:solidFill>
                <a:latin typeface="Arial" pitchFamily="34" charset="0"/>
                <a:ea typeface="ＭＳ Ｐゴシック" charset="-128"/>
              </a:defRPr>
            </a:lvl6pPr>
            <a:lvl7pPr marL="2971741" indent="-228596" eaLnBrk="0" fontAlgn="base" hangingPunct="0">
              <a:spcBef>
                <a:spcPct val="0"/>
              </a:spcBef>
              <a:spcAft>
                <a:spcPct val="0"/>
              </a:spcAft>
              <a:defRPr sz="2400">
                <a:solidFill>
                  <a:schemeClr val="tx1"/>
                </a:solidFill>
                <a:latin typeface="Arial" pitchFamily="34" charset="0"/>
                <a:ea typeface="ＭＳ Ｐゴシック" charset="-128"/>
              </a:defRPr>
            </a:lvl7pPr>
            <a:lvl8pPr marL="3428932" indent="-228596" eaLnBrk="0" fontAlgn="base" hangingPunct="0">
              <a:spcBef>
                <a:spcPct val="0"/>
              </a:spcBef>
              <a:spcAft>
                <a:spcPct val="0"/>
              </a:spcAft>
              <a:defRPr sz="2400">
                <a:solidFill>
                  <a:schemeClr val="tx1"/>
                </a:solidFill>
                <a:latin typeface="Arial" pitchFamily="34" charset="0"/>
                <a:ea typeface="ＭＳ Ｐゴシック" charset="-128"/>
              </a:defRPr>
            </a:lvl8pPr>
            <a:lvl9pPr marL="3886122" indent="-228596" eaLnBrk="0" fontAlgn="base" hangingPunct="0">
              <a:spcBef>
                <a:spcPct val="0"/>
              </a:spcBef>
              <a:spcAft>
                <a:spcPct val="0"/>
              </a:spcAft>
              <a:defRPr sz="2400">
                <a:solidFill>
                  <a:schemeClr val="tx1"/>
                </a:solidFill>
                <a:latin typeface="Arial" pitchFamily="34" charset="0"/>
                <a:ea typeface="ＭＳ Ｐゴシック" charset="-128"/>
              </a:defRPr>
            </a:lvl9pPr>
          </a:lstStyle>
          <a:p>
            <a:fld id="{C808DB35-EA1A-4B25-B36C-7CC0445B5B1B}" type="slidenum">
              <a:rPr lang="en-US" sz="1200">
                <a:solidFill>
                  <a:prstClr val="black"/>
                </a:solidFill>
              </a:rPr>
              <a:pPr/>
              <a:t>1</a:t>
            </a:fld>
            <a:endParaRPr lang="en-US" sz="1200" dirty="0">
              <a:solidFill>
                <a:prstClr val="black"/>
              </a:solidFill>
            </a:endParaRPr>
          </a:p>
        </p:txBody>
      </p:sp>
      <p:sp>
        <p:nvSpPr>
          <p:cNvPr id="6146" name="Rectangle 2"/>
          <p:cNvSpPr>
            <a:spLocks noGrp="1" noRot="1" noChangeAspect="1" noChangeArrowheads="1" noTextEdit="1"/>
          </p:cNvSpPr>
          <p:nvPr>
            <p:ph type="sldImg"/>
          </p:nvPr>
        </p:nvSpPr>
        <p:spPr>
          <a:ln/>
          <a:extLst>
            <a:ext uri="{FAA26D3D-D897-4be2-8F04-BA451C77F1D7}"/>
          </a:extLst>
        </p:spPr>
      </p:sp>
      <p:sp>
        <p:nvSpPr>
          <p:cNvPr id="13316" name="Rectangle 3"/>
          <p:cNvSpPr>
            <a:spLocks noGrp="1" noChangeArrowheads="1"/>
          </p:cNvSpPr>
          <p:nvPr>
            <p:ph type="body" idx="1"/>
          </p:nvPr>
        </p:nvSpPr>
        <p:spPr>
          <a:noFill/>
        </p:spPr>
        <p:txBody>
          <a:bodyPr/>
          <a:lstStyle/>
          <a:p>
            <a:pPr eaLnBrk="1" hangingPunct="1"/>
            <a:endParaRPr lang="en-US" dirty="0" smtClean="0">
              <a:latin typeface="Arial" pitchFamily="34" charset="0"/>
              <a:ea typeface="ＭＳ Ｐゴシック"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6FD9539D-5C60-4072-9ED6-47642545920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460861184"/>
      </p:ext>
    </p:extLst>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C28F33ED-A6D8-4419-B1D9-FAF7E4443CC1}"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74823118"/>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D62B25-B687-4251-AE45-81257D5F7088}"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139536301"/>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D5490F8E-6B97-4974-B88D-473F044E0287}"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480401936"/>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pPr>
              <a:defRPr/>
            </a:pPr>
            <a:fld id="{03849D00-B835-4867-A766-F3B08C84BC5C}"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57043210"/>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98C711AE-D527-435C-B76D-F449F1842D0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3055838051"/>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pPr>
              <a:defRPr/>
            </a:pPr>
            <a:fld id="{B02ED319-AB51-4761-81CE-04E1E762D3AF}"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353206072"/>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pPr>
              <a:defRPr/>
            </a:pPr>
            <a:fld id="{5E293B23-B54D-4BAE-A692-4F2918E6FA6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659421973"/>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pPr>
              <a:defRPr/>
            </a:pPr>
            <a:fld id="{AF5A875C-386D-4BEB-B372-6983E646F71B}"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231647448"/>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5AE329E1-F695-4378-ADEC-288A3F182A7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109195569"/>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endParaRPr lang="en-US"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pPr>
              <a:defRPr/>
            </a:pPr>
            <a:fld id="{0E39EFBF-6B26-49A3-AAC3-74CB358CA932}"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481737366"/>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t" anchorCtr="0" compatLnSpc="1">
            <a:prstTxWarp prst="textNoShape">
              <a:avLst/>
            </a:prstTxWarp>
          </a:bodyPr>
          <a:lstStyle>
            <a:lvl1pPr>
              <a:defRPr sz="1400">
                <a:latin typeface="Arial" charset="0"/>
                <a:ea typeface="ＭＳ Ｐゴシック" charset="0"/>
              </a:defRPr>
            </a:lvl1pPr>
          </a:lstStyle>
          <a:p>
            <a:pPr eaLnBrk="0" fontAlgn="base" hangingPunct="0">
              <a:spcBef>
                <a:spcPct val="0"/>
              </a:spcBef>
              <a:spcAft>
                <a:spcPct val="0"/>
              </a:spcAft>
              <a:defRPr/>
            </a:pPr>
            <a:endParaRPr lang="en-US" dirty="0">
              <a:solidFill>
                <a:srgbClr val="000000"/>
              </a:solidFill>
            </a:endParaRPr>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t" anchorCtr="0" compatLnSpc="1">
            <a:prstTxWarp prst="textNoShape">
              <a:avLst/>
            </a:prstTxWarp>
          </a:bodyPr>
          <a:lstStyle>
            <a:lvl1pPr algn="ctr">
              <a:defRPr sz="1400">
                <a:latin typeface="Arial" charset="0"/>
                <a:ea typeface="ＭＳ Ｐゴシック" charset="0"/>
              </a:defRPr>
            </a:lvl1pPr>
          </a:lstStyle>
          <a:p>
            <a:pPr eaLnBrk="0" fontAlgn="base" hangingPunct="0">
              <a:spcBef>
                <a:spcPct val="0"/>
              </a:spcBef>
              <a:spcAft>
                <a:spcPct val="0"/>
              </a:spcAft>
              <a:defRPr/>
            </a:pPr>
            <a:endParaRPr lang="en-US" dirty="0">
              <a:solidFill>
                <a:srgbClr val="000000"/>
              </a:solidFill>
            </a:endParaRP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FAA26D3D-D897-4be2-8F04-BA451C77F1D7}"/>
          </a:extLst>
        </p:spPr>
        <p:txBody>
          <a:bodyPr vert="horz" wrap="square" lIns="91440" tIns="45720" rIns="91440" bIns="45720" numCol="1" anchor="t" anchorCtr="0" compatLnSpc="1">
            <a:prstTxWarp prst="textNoShape">
              <a:avLst/>
            </a:prstTxWarp>
          </a:bodyPr>
          <a:lstStyle>
            <a:lvl1pPr algn="r">
              <a:defRPr sz="1400" smtClean="0"/>
            </a:lvl1pPr>
          </a:lstStyle>
          <a:p>
            <a:pPr eaLnBrk="0" fontAlgn="base" hangingPunct="0">
              <a:spcBef>
                <a:spcPct val="0"/>
              </a:spcBef>
              <a:spcAft>
                <a:spcPct val="0"/>
              </a:spcAft>
              <a:defRPr/>
            </a:pPr>
            <a:fld id="{3B3D795E-52F5-492B-B5B0-938958813B6F}" type="slidenum">
              <a:rPr lang="en-US">
                <a:solidFill>
                  <a:srgbClr val="000000"/>
                </a:solidFill>
              </a:rPr>
              <a:pPr eaLnBrk="0" fontAlgn="base" hangingPunct="0">
                <a:spcBef>
                  <a:spcPct val="0"/>
                </a:spcBef>
                <a:spcAft>
                  <a:spcPct val="0"/>
                </a:spcAft>
                <a:defRPr/>
              </a:pPr>
              <a:t>‹#›</a:t>
            </a:fld>
            <a:endParaRPr lang="en-US" dirty="0">
              <a:solidFill>
                <a:srgbClr val="000000"/>
              </a:solidFill>
            </a:endParaRPr>
          </a:p>
        </p:txBody>
      </p:sp>
      <p:pic>
        <p:nvPicPr>
          <p:cNvPr id="1031" name="Picture 11" descr="WET-CAT_BACKGROUND2"/>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6946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71155889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fade/>
  </p:transition>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2pPr>
      <a:lvl3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3pPr>
      <a:lvl4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4pPr>
      <a:lvl5pPr algn="ctr" rtl="0" eaLnBrk="0" fontAlgn="base" hangingPunct="0">
        <a:spcBef>
          <a:spcPct val="0"/>
        </a:spcBef>
        <a:spcAft>
          <a:spcPct val="0"/>
        </a:spcAft>
        <a:defRPr sz="4400">
          <a:solidFill>
            <a:schemeClr val="tx2"/>
          </a:solidFill>
          <a:latin typeface="Arial" charset="0"/>
          <a:ea typeface="ＭＳ Ｐゴシック" charset="0"/>
          <a:cs typeface="ＭＳ Ｐゴシック" charset="0"/>
        </a:defRPr>
      </a:lvl5pPr>
      <a:lvl6pPr marL="457200" algn="ctr" rtl="0" fontAlgn="base">
        <a:spcBef>
          <a:spcPct val="0"/>
        </a:spcBef>
        <a:spcAft>
          <a:spcPct val="0"/>
        </a:spcAft>
        <a:defRPr sz="4400">
          <a:solidFill>
            <a:schemeClr val="tx2"/>
          </a:solidFill>
          <a:latin typeface="Arial" charset="0"/>
          <a:ea typeface="ＭＳ Ｐゴシック" charset="0"/>
          <a:cs typeface="ＭＳ Ｐゴシック" charset="0"/>
        </a:defRPr>
      </a:lvl6pPr>
      <a:lvl7pPr marL="914400" algn="ctr" rtl="0" fontAlgn="base">
        <a:spcBef>
          <a:spcPct val="0"/>
        </a:spcBef>
        <a:spcAft>
          <a:spcPct val="0"/>
        </a:spcAft>
        <a:defRPr sz="4400">
          <a:solidFill>
            <a:schemeClr val="tx2"/>
          </a:solidFill>
          <a:latin typeface="Arial" charset="0"/>
          <a:ea typeface="ＭＳ Ｐゴシック" charset="0"/>
          <a:cs typeface="ＭＳ Ｐゴシック" charset="0"/>
        </a:defRPr>
      </a:lvl7pPr>
      <a:lvl8pPr marL="1371600" algn="ctr" rtl="0" fontAlgn="base">
        <a:spcBef>
          <a:spcPct val="0"/>
        </a:spcBef>
        <a:spcAft>
          <a:spcPct val="0"/>
        </a:spcAft>
        <a:defRPr sz="4400">
          <a:solidFill>
            <a:schemeClr val="tx2"/>
          </a:solidFill>
          <a:latin typeface="Arial" charset="0"/>
          <a:ea typeface="ＭＳ Ｐゴシック" charset="0"/>
          <a:cs typeface="ＭＳ Ｐゴシック" charset="0"/>
        </a:defRPr>
      </a:lvl8pPr>
      <a:lvl9pPr marL="1828800" algn="ctr" rtl="0" fontAlgn="base">
        <a:spcBef>
          <a:spcPct val="0"/>
        </a:spcBef>
        <a:spcAft>
          <a:spcPct val="0"/>
        </a:spcAft>
        <a:defRPr sz="4400">
          <a:solidFill>
            <a:schemeClr val="tx2"/>
          </a:solidFill>
          <a:latin typeface="Arial" charset="0"/>
          <a:ea typeface="ＭＳ Ｐゴシック" charset="0"/>
          <a:cs typeface="ＭＳ Ｐゴシック"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arb.ca.gov/cc/scopingplan/scopingplan.htm"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climatechange.ca.gov/adapt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opr.ca.gov/s_egpr.php"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www.waterplan.water.ca.gov/cwpu2013/index.cfm"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www.energy.ca.gov/2013_energypolic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lao.ca.gov/analysis/2013/education/prop-39/prop-39-022213.aspx" TargetMode="External"/><Relationship Id="rId2" Type="http://schemas.openxmlformats.org/officeDocument/2006/relationships/hyperlink" Target="http://www.arb.ca.gov/cc/capandtrade/auctionproceeds/auctionproceeds.ht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4"/>
          <p:cNvSpPr>
            <a:spLocks noChangeArrowheads="1"/>
          </p:cNvSpPr>
          <p:nvPr/>
        </p:nvSpPr>
        <p:spPr bwMode="auto">
          <a:xfrm>
            <a:off x="2362200" y="6248400"/>
            <a:ext cx="4038600" cy="60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a:lstStyle/>
          <a:p>
            <a:pPr marL="1143000" lvl="2" indent="-228600" eaLnBrk="0" fontAlgn="base" hangingPunct="0">
              <a:spcBef>
                <a:spcPct val="0"/>
              </a:spcBef>
              <a:spcAft>
                <a:spcPct val="0"/>
              </a:spcAft>
            </a:pPr>
            <a:endParaRPr lang="en-US" sz="1000" baseline="30000" dirty="0">
              <a:solidFill>
                <a:srgbClr val="2D3D5E"/>
              </a:solidFill>
            </a:endParaRPr>
          </a:p>
        </p:txBody>
      </p:sp>
      <p:sp>
        <p:nvSpPr>
          <p:cNvPr id="3" name="Content Placeholder 2"/>
          <p:cNvSpPr>
            <a:spLocks noGrp="1"/>
          </p:cNvSpPr>
          <p:nvPr>
            <p:ph idx="1"/>
          </p:nvPr>
        </p:nvSpPr>
        <p:spPr>
          <a:xfrm>
            <a:off x="1143000" y="2971800"/>
            <a:ext cx="7772400" cy="3048000"/>
          </a:xfrm>
        </p:spPr>
        <p:txBody>
          <a:bodyPr/>
          <a:lstStyle/>
          <a:p>
            <a:r>
              <a:rPr lang="en-US" sz="2400" dirty="0" smtClean="0"/>
              <a:t>AB32 </a:t>
            </a:r>
            <a:r>
              <a:rPr lang="en-US" sz="2400" dirty="0" smtClean="0"/>
              <a:t>Scoping Plan Update</a:t>
            </a:r>
            <a:endParaRPr lang="en-US" sz="2400" dirty="0" smtClean="0"/>
          </a:p>
          <a:p>
            <a:r>
              <a:rPr lang="en-US" sz="2400" dirty="0" smtClean="0"/>
              <a:t>Readiness (Adaptation) Plan</a:t>
            </a:r>
            <a:endParaRPr lang="en-US" sz="2400" dirty="0" smtClean="0"/>
          </a:p>
          <a:p>
            <a:r>
              <a:rPr lang="en-US" sz="2400" dirty="0" smtClean="0"/>
              <a:t>Environmental Goals and Policy Report</a:t>
            </a:r>
          </a:p>
          <a:p>
            <a:r>
              <a:rPr lang="en-US" sz="2400" dirty="0" smtClean="0"/>
              <a:t>Climate Change Research Plan</a:t>
            </a:r>
          </a:p>
          <a:p>
            <a:r>
              <a:rPr lang="en-US" sz="2400" dirty="0" smtClean="0"/>
              <a:t>Water Plan Update</a:t>
            </a:r>
          </a:p>
          <a:p>
            <a:r>
              <a:rPr lang="en-US" sz="2400" dirty="0" smtClean="0"/>
              <a:t>Integrated Energy Policy Report</a:t>
            </a:r>
          </a:p>
          <a:p>
            <a:r>
              <a:rPr lang="en-US" sz="2400" dirty="0" smtClean="0"/>
              <a:t>Cap and Trade and Proposition 39 Investment Plans</a:t>
            </a:r>
            <a:endParaRPr lang="en-US" sz="2400" dirty="0" smtClean="0"/>
          </a:p>
          <a:p>
            <a:endParaRPr lang="en-US" dirty="0"/>
          </a:p>
        </p:txBody>
      </p:sp>
      <p:sp>
        <p:nvSpPr>
          <p:cNvPr id="4" name="TextBox 3"/>
          <p:cNvSpPr txBox="1"/>
          <p:nvPr/>
        </p:nvSpPr>
        <p:spPr>
          <a:xfrm>
            <a:off x="146304" y="1905000"/>
            <a:ext cx="6483096" cy="954107"/>
          </a:xfrm>
          <a:prstGeom prst="rect">
            <a:avLst/>
          </a:prstGeom>
          <a:noFill/>
        </p:spPr>
        <p:txBody>
          <a:bodyPr wrap="square" rtlCol="0">
            <a:spAutoFit/>
          </a:bodyPr>
          <a:lstStyle/>
          <a:p>
            <a:r>
              <a:rPr lang="en-US" sz="2800" b="1" dirty="0" smtClean="0">
                <a:solidFill>
                  <a:srgbClr val="000000"/>
                </a:solidFill>
              </a:rPr>
              <a:t>California’s Comprehensive </a:t>
            </a:r>
          </a:p>
          <a:p>
            <a:r>
              <a:rPr lang="en-US" sz="2800" b="1" dirty="0" smtClean="0">
                <a:solidFill>
                  <a:srgbClr val="000000"/>
                </a:solidFill>
              </a:rPr>
              <a:t>Climate Change Strategy</a:t>
            </a:r>
            <a:endParaRPr lang="en-US" sz="2800" b="1" dirty="0">
              <a:solidFill>
                <a:srgbClr val="000000"/>
              </a:solidFill>
            </a:endParaRPr>
          </a:p>
        </p:txBody>
      </p:sp>
      <p:sp>
        <p:nvSpPr>
          <p:cNvPr id="2" name="TextBox 1"/>
          <p:cNvSpPr txBox="1"/>
          <p:nvPr/>
        </p:nvSpPr>
        <p:spPr>
          <a:xfrm>
            <a:off x="1447800" y="6248400"/>
            <a:ext cx="7543800" cy="646331"/>
          </a:xfrm>
          <a:prstGeom prst="rect">
            <a:avLst/>
          </a:prstGeom>
          <a:noFill/>
        </p:spPr>
        <p:txBody>
          <a:bodyPr wrap="square" rtlCol="0">
            <a:spAutoFit/>
          </a:bodyPr>
          <a:lstStyle/>
          <a:p>
            <a:r>
              <a:rPr lang="en-US" sz="1200" dirty="0" smtClean="0"/>
              <a:t>Other related plans include the Bioenergy Action Plan, the Zero Emission Vehicles Action Plan, Desert Renewable Energy Conservation Plan, State Hazard Mitigation Plan, Energy Efficiency Strategic Plan, Extreme Heat Guidance, and Sea Level Rise Guidance.</a:t>
            </a:r>
            <a:endParaRPr lang="en-US" sz="1200" dirty="0"/>
          </a:p>
        </p:txBody>
      </p:sp>
    </p:spTree>
    <p:extLst>
      <p:ext uri="{BB962C8B-B14F-4D97-AF65-F5344CB8AC3E}">
        <p14:creationId xmlns:p14="http://schemas.microsoft.com/office/powerpoint/2010/main" val="2995180976"/>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28800"/>
            <a:ext cx="3962400" cy="1143000"/>
          </a:xfrm>
        </p:spPr>
        <p:txBody>
          <a:bodyPr/>
          <a:lstStyle/>
          <a:p>
            <a:r>
              <a:rPr lang="en-US" sz="3600" b="1" dirty="0" smtClean="0"/>
              <a:t>AB32 Scoping Plan Update</a:t>
            </a:r>
            <a:endParaRPr lang="en-US" sz="3600" b="1" dirty="0"/>
          </a:p>
        </p:txBody>
      </p:sp>
      <p:sp>
        <p:nvSpPr>
          <p:cNvPr id="3" name="Content Placeholder 2"/>
          <p:cNvSpPr>
            <a:spLocks noGrp="1"/>
          </p:cNvSpPr>
          <p:nvPr>
            <p:ph idx="1"/>
          </p:nvPr>
        </p:nvSpPr>
        <p:spPr>
          <a:xfrm>
            <a:off x="1600200" y="3581400"/>
            <a:ext cx="7315200" cy="2514600"/>
          </a:xfrm>
        </p:spPr>
        <p:txBody>
          <a:bodyPr/>
          <a:lstStyle/>
          <a:p>
            <a:r>
              <a:rPr lang="en-US" sz="2400" dirty="0" smtClean="0"/>
              <a:t>Update to the 2008 Scoping Plan per statute (five year updates)</a:t>
            </a:r>
          </a:p>
          <a:p>
            <a:r>
              <a:rPr lang="en-US" sz="2400" dirty="0" smtClean="0"/>
              <a:t>Covers all GHG-producing economic sectors</a:t>
            </a:r>
          </a:p>
          <a:p>
            <a:r>
              <a:rPr lang="en-US" sz="2400" dirty="0" smtClean="0"/>
              <a:t>Water chapter is a multi-agency collaboration (DWR, CEC, CPUC, SWRCB)</a:t>
            </a:r>
          </a:p>
          <a:p>
            <a:r>
              <a:rPr lang="en-US" sz="2400" dirty="0" smtClean="0"/>
              <a:t>ARB will adopt the Scoping Plan Update</a:t>
            </a:r>
            <a:endParaRPr lang="en-US" sz="2400" dirty="0"/>
          </a:p>
        </p:txBody>
      </p:sp>
      <p:sp>
        <p:nvSpPr>
          <p:cNvPr id="4" name="TextBox 3"/>
          <p:cNvSpPr txBox="1"/>
          <p:nvPr/>
        </p:nvSpPr>
        <p:spPr>
          <a:xfrm>
            <a:off x="1676400" y="6324600"/>
            <a:ext cx="6553200" cy="369332"/>
          </a:xfrm>
          <a:prstGeom prst="rect">
            <a:avLst/>
          </a:prstGeom>
          <a:noFill/>
        </p:spPr>
        <p:txBody>
          <a:bodyPr wrap="square" rtlCol="0">
            <a:spAutoFit/>
          </a:bodyPr>
          <a:lstStyle/>
          <a:p>
            <a:r>
              <a:rPr lang="en-US" dirty="0" smtClean="0">
                <a:hlinkClick r:id="rId2"/>
              </a:rPr>
              <a:t>http://www.arb.ca.gov/cc/scopingplan/scopingplan.htm</a:t>
            </a:r>
            <a:r>
              <a:rPr lang="en-US" dirty="0" smtClean="0"/>
              <a:t> </a:t>
            </a:r>
            <a:endParaRPr lang="en-US" dirty="0"/>
          </a:p>
        </p:txBody>
      </p:sp>
    </p:spTree>
    <p:extLst>
      <p:ext uri="{BB962C8B-B14F-4D97-AF65-F5344CB8AC3E}">
        <p14:creationId xmlns:p14="http://schemas.microsoft.com/office/powerpoint/2010/main" val="4272140967"/>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1828800"/>
            <a:ext cx="4114800" cy="1143000"/>
          </a:xfrm>
        </p:spPr>
        <p:txBody>
          <a:bodyPr/>
          <a:lstStyle/>
          <a:p>
            <a:r>
              <a:rPr lang="en-US" sz="4000" b="1" dirty="0" smtClean="0"/>
              <a:t>Readiness Plan</a:t>
            </a:r>
            <a:endParaRPr lang="en-US" sz="4000" b="1" dirty="0"/>
          </a:p>
        </p:txBody>
      </p:sp>
      <p:sp>
        <p:nvSpPr>
          <p:cNvPr id="3" name="Content Placeholder 2"/>
          <p:cNvSpPr>
            <a:spLocks noGrp="1"/>
          </p:cNvSpPr>
          <p:nvPr>
            <p:ph idx="1"/>
          </p:nvPr>
        </p:nvSpPr>
        <p:spPr>
          <a:xfrm>
            <a:off x="1447800" y="2971800"/>
            <a:ext cx="7391400" cy="3124200"/>
          </a:xfrm>
        </p:spPr>
        <p:txBody>
          <a:bodyPr/>
          <a:lstStyle/>
          <a:p>
            <a:r>
              <a:rPr lang="en-US" dirty="0" smtClean="0"/>
              <a:t>Update to 2009 Adaptation Plan</a:t>
            </a:r>
          </a:p>
          <a:p>
            <a:r>
              <a:rPr lang="en-US" dirty="0" smtClean="0"/>
              <a:t>Water sector strategies jointly authored by DWR and SWRCB</a:t>
            </a:r>
          </a:p>
          <a:p>
            <a:r>
              <a:rPr lang="en-US" dirty="0" smtClean="0"/>
              <a:t>Not a statutory requirement</a:t>
            </a:r>
          </a:p>
          <a:p>
            <a:r>
              <a:rPr lang="en-US" dirty="0" smtClean="0"/>
              <a:t>Led by Resources Agency</a:t>
            </a:r>
          </a:p>
          <a:p>
            <a:endParaRPr lang="en-US" dirty="0"/>
          </a:p>
        </p:txBody>
      </p:sp>
      <p:sp>
        <p:nvSpPr>
          <p:cNvPr id="4" name="TextBox 3"/>
          <p:cNvSpPr txBox="1"/>
          <p:nvPr/>
        </p:nvSpPr>
        <p:spPr>
          <a:xfrm>
            <a:off x="1600200" y="6324600"/>
            <a:ext cx="6400800" cy="369332"/>
          </a:xfrm>
          <a:prstGeom prst="rect">
            <a:avLst/>
          </a:prstGeom>
          <a:noFill/>
        </p:spPr>
        <p:txBody>
          <a:bodyPr wrap="square" rtlCol="0">
            <a:spAutoFit/>
          </a:bodyPr>
          <a:lstStyle/>
          <a:p>
            <a:r>
              <a:rPr lang="en-US" dirty="0" smtClean="0">
                <a:hlinkClick r:id="rId2"/>
              </a:rPr>
              <a:t>http://www.climatechange.ca.gov/adaptation/</a:t>
            </a:r>
            <a:r>
              <a:rPr lang="en-US" dirty="0" smtClean="0"/>
              <a:t> </a:t>
            </a:r>
            <a:endParaRPr lang="en-US" dirty="0"/>
          </a:p>
        </p:txBody>
      </p:sp>
    </p:spTree>
    <p:extLst>
      <p:ext uri="{BB962C8B-B14F-4D97-AF65-F5344CB8AC3E}">
        <p14:creationId xmlns:p14="http://schemas.microsoft.com/office/powerpoint/2010/main" val="1672505645"/>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828800"/>
            <a:ext cx="4648200" cy="1143000"/>
          </a:xfrm>
        </p:spPr>
        <p:txBody>
          <a:bodyPr/>
          <a:lstStyle/>
          <a:p>
            <a:r>
              <a:rPr lang="en-US" sz="3200" b="1" dirty="0" smtClean="0"/>
              <a:t>Environmental Goals and Policy Report</a:t>
            </a:r>
            <a:endParaRPr lang="en-US" sz="3200" b="1" dirty="0"/>
          </a:p>
        </p:txBody>
      </p:sp>
      <p:sp>
        <p:nvSpPr>
          <p:cNvPr id="3" name="Content Placeholder 2"/>
          <p:cNvSpPr>
            <a:spLocks noGrp="1"/>
          </p:cNvSpPr>
          <p:nvPr>
            <p:ph idx="1"/>
          </p:nvPr>
        </p:nvSpPr>
        <p:spPr>
          <a:xfrm>
            <a:off x="1066800" y="3124200"/>
            <a:ext cx="7848600" cy="2667000"/>
          </a:xfrm>
        </p:spPr>
        <p:txBody>
          <a:bodyPr/>
          <a:lstStyle/>
          <a:p>
            <a:r>
              <a:rPr lang="en-US" dirty="0" smtClean="0"/>
              <a:t>Written by the Governor’s Office</a:t>
            </a:r>
          </a:p>
          <a:p>
            <a:r>
              <a:rPr lang="en-US" dirty="0" smtClean="0"/>
              <a:t>Has not been updated since 1978 (prior Jerry Brown administration)</a:t>
            </a:r>
          </a:p>
          <a:p>
            <a:r>
              <a:rPr lang="en-US" dirty="0" smtClean="0"/>
              <a:t>2050 planning horizon</a:t>
            </a:r>
            <a:endParaRPr lang="en-US" dirty="0"/>
          </a:p>
        </p:txBody>
      </p:sp>
      <p:sp>
        <p:nvSpPr>
          <p:cNvPr id="4" name="TextBox 3"/>
          <p:cNvSpPr txBox="1"/>
          <p:nvPr/>
        </p:nvSpPr>
        <p:spPr>
          <a:xfrm>
            <a:off x="1143000" y="6248400"/>
            <a:ext cx="7162800" cy="369332"/>
          </a:xfrm>
          <a:prstGeom prst="rect">
            <a:avLst/>
          </a:prstGeom>
          <a:noFill/>
        </p:spPr>
        <p:txBody>
          <a:bodyPr wrap="square" rtlCol="0">
            <a:spAutoFit/>
          </a:bodyPr>
          <a:lstStyle/>
          <a:p>
            <a:r>
              <a:rPr lang="en-US" dirty="0" smtClean="0">
                <a:hlinkClick r:id="rId2"/>
              </a:rPr>
              <a:t>http://opr.ca.gov/s_egpr.php</a:t>
            </a:r>
            <a:r>
              <a:rPr lang="en-US" dirty="0" smtClean="0"/>
              <a:t> </a:t>
            </a:r>
            <a:endParaRPr lang="en-US" dirty="0"/>
          </a:p>
        </p:txBody>
      </p:sp>
    </p:spTree>
    <p:extLst>
      <p:ext uri="{BB962C8B-B14F-4D97-AF65-F5344CB8AC3E}">
        <p14:creationId xmlns:p14="http://schemas.microsoft.com/office/powerpoint/2010/main" val="4084179622"/>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76400"/>
            <a:ext cx="4038600" cy="1143000"/>
          </a:xfrm>
        </p:spPr>
        <p:txBody>
          <a:bodyPr/>
          <a:lstStyle/>
          <a:p>
            <a:r>
              <a:rPr lang="en-US" sz="3600" b="1" dirty="0" smtClean="0"/>
              <a:t>Climate Change Research Plan</a:t>
            </a:r>
            <a:endParaRPr lang="en-US" sz="3600" b="1" dirty="0"/>
          </a:p>
        </p:txBody>
      </p:sp>
      <p:sp>
        <p:nvSpPr>
          <p:cNvPr id="3" name="Content Placeholder 2"/>
          <p:cNvSpPr>
            <a:spLocks noGrp="1"/>
          </p:cNvSpPr>
          <p:nvPr>
            <p:ph idx="1"/>
          </p:nvPr>
        </p:nvSpPr>
        <p:spPr>
          <a:xfrm>
            <a:off x="1066800" y="3048000"/>
            <a:ext cx="7772400" cy="2743200"/>
          </a:xfrm>
        </p:spPr>
        <p:txBody>
          <a:bodyPr/>
          <a:lstStyle/>
          <a:p>
            <a:r>
              <a:rPr lang="en-US" dirty="0" smtClean="0"/>
              <a:t>Identify research needs and prioritize research areas</a:t>
            </a:r>
          </a:p>
          <a:p>
            <a:r>
              <a:rPr lang="en-US" dirty="0" smtClean="0"/>
              <a:t>Led by CEC</a:t>
            </a:r>
          </a:p>
          <a:p>
            <a:r>
              <a:rPr lang="en-US" dirty="0" smtClean="0"/>
              <a:t>Use of the plan by state agencies will be voluntary</a:t>
            </a:r>
            <a:endParaRPr lang="en-US" dirty="0"/>
          </a:p>
        </p:txBody>
      </p:sp>
    </p:spTree>
    <p:extLst>
      <p:ext uri="{BB962C8B-B14F-4D97-AF65-F5344CB8AC3E}">
        <p14:creationId xmlns:p14="http://schemas.microsoft.com/office/powerpoint/2010/main" val="1548853817"/>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 y="1676400"/>
            <a:ext cx="5410200" cy="1143000"/>
          </a:xfrm>
        </p:spPr>
        <p:txBody>
          <a:bodyPr/>
          <a:lstStyle/>
          <a:p>
            <a:r>
              <a:rPr lang="en-US" sz="4000" b="1" dirty="0" smtClean="0"/>
              <a:t>Water Plan Update</a:t>
            </a:r>
            <a:endParaRPr lang="en-US" sz="4000" b="1" dirty="0"/>
          </a:p>
        </p:txBody>
      </p:sp>
      <p:sp>
        <p:nvSpPr>
          <p:cNvPr id="3" name="Content Placeholder 2"/>
          <p:cNvSpPr>
            <a:spLocks noGrp="1"/>
          </p:cNvSpPr>
          <p:nvPr>
            <p:ph idx="1"/>
          </p:nvPr>
        </p:nvSpPr>
        <p:spPr>
          <a:xfrm>
            <a:off x="685800" y="3048000"/>
            <a:ext cx="7772400" cy="3048000"/>
          </a:xfrm>
        </p:spPr>
        <p:txBody>
          <a:bodyPr/>
          <a:lstStyle/>
          <a:p>
            <a:r>
              <a:rPr lang="en-US" sz="2800" dirty="0" smtClean="0"/>
              <a:t>Will include energy intensities of water sources</a:t>
            </a:r>
          </a:p>
          <a:p>
            <a:r>
              <a:rPr lang="en-US" sz="2800" dirty="0" smtClean="0"/>
              <a:t>All Resource Management Strategies will include GHG reduction and adaptation (readiness) actions</a:t>
            </a:r>
          </a:p>
          <a:p>
            <a:r>
              <a:rPr lang="en-US" sz="2800" dirty="0" smtClean="0"/>
              <a:t>Set for 2014 release</a:t>
            </a:r>
            <a:endParaRPr lang="en-US" sz="2800" dirty="0"/>
          </a:p>
        </p:txBody>
      </p:sp>
      <p:sp>
        <p:nvSpPr>
          <p:cNvPr id="4" name="TextBox 3"/>
          <p:cNvSpPr txBox="1"/>
          <p:nvPr/>
        </p:nvSpPr>
        <p:spPr>
          <a:xfrm>
            <a:off x="762000" y="6248400"/>
            <a:ext cx="7620000" cy="369332"/>
          </a:xfrm>
          <a:prstGeom prst="rect">
            <a:avLst/>
          </a:prstGeom>
          <a:noFill/>
        </p:spPr>
        <p:txBody>
          <a:bodyPr wrap="square" rtlCol="0">
            <a:spAutoFit/>
          </a:bodyPr>
          <a:lstStyle/>
          <a:p>
            <a:r>
              <a:rPr lang="en-US" dirty="0" smtClean="0">
                <a:hlinkClick r:id="rId2"/>
              </a:rPr>
              <a:t>http://www.waterplan.water.ca.gov/cwpu2013/index.cfm</a:t>
            </a:r>
            <a:r>
              <a:rPr lang="en-US" dirty="0" smtClean="0"/>
              <a:t> </a:t>
            </a:r>
            <a:endParaRPr lang="en-US" dirty="0"/>
          </a:p>
        </p:txBody>
      </p:sp>
    </p:spTree>
    <p:extLst>
      <p:ext uri="{BB962C8B-B14F-4D97-AF65-F5344CB8AC3E}">
        <p14:creationId xmlns:p14="http://schemas.microsoft.com/office/powerpoint/2010/main" val="2825278043"/>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1676400"/>
            <a:ext cx="4267200" cy="1143000"/>
          </a:xfrm>
        </p:spPr>
        <p:txBody>
          <a:bodyPr/>
          <a:lstStyle/>
          <a:p>
            <a:r>
              <a:rPr lang="en-US" sz="3600" b="1" dirty="0" smtClean="0"/>
              <a:t>Integrated Energy Policy Report</a:t>
            </a:r>
            <a:endParaRPr lang="en-US" sz="3600" b="1" dirty="0"/>
          </a:p>
        </p:txBody>
      </p:sp>
      <p:sp>
        <p:nvSpPr>
          <p:cNvPr id="3" name="Content Placeholder 2"/>
          <p:cNvSpPr>
            <a:spLocks noGrp="1"/>
          </p:cNvSpPr>
          <p:nvPr>
            <p:ph idx="1"/>
          </p:nvPr>
        </p:nvSpPr>
        <p:spPr>
          <a:xfrm>
            <a:off x="685800" y="2971800"/>
            <a:ext cx="7772400" cy="2743200"/>
          </a:xfrm>
        </p:spPr>
        <p:txBody>
          <a:bodyPr/>
          <a:lstStyle/>
          <a:p>
            <a:r>
              <a:rPr lang="en-US" sz="3000" dirty="0" smtClean="0"/>
              <a:t>Focus on efforts to reduce GHG emissions from energy production and use</a:t>
            </a:r>
          </a:p>
          <a:p>
            <a:r>
              <a:rPr lang="en-US" sz="3000" dirty="0" smtClean="0"/>
              <a:t>Led by CEC</a:t>
            </a:r>
          </a:p>
          <a:p>
            <a:r>
              <a:rPr lang="en-US" sz="3000" dirty="0" smtClean="0"/>
              <a:t>Covers actions by CEC, CPUC, and ISO</a:t>
            </a:r>
            <a:endParaRPr lang="en-US" sz="3000" dirty="0"/>
          </a:p>
        </p:txBody>
      </p:sp>
      <p:sp>
        <p:nvSpPr>
          <p:cNvPr id="4" name="TextBox 3"/>
          <p:cNvSpPr txBox="1"/>
          <p:nvPr/>
        </p:nvSpPr>
        <p:spPr>
          <a:xfrm>
            <a:off x="838200" y="6248400"/>
            <a:ext cx="7620000" cy="369332"/>
          </a:xfrm>
          <a:prstGeom prst="rect">
            <a:avLst/>
          </a:prstGeom>
          <a:noFill/>
        </p:spPr>
        <p:txBody>
          <a:bodyPr wrap="square" rtlCol="0">
            <a:spAutoFit/>
          </a:bodyPr>
          <a:lstStyle/>
          <a:p>
            <a:r>
              <a:rPr lang="en-US" dirty="0" smtClean="0">
                <a:hlinkClick r:id="rId2"/>
              </a:rPr>
              <a:t>http://www.energy.ca.gov/2013_energypolicy/</a:t>
            </a:r>
            <a:r>
              <a:rPr lang="en-US" dirty="0" smtClean="0"/>
              <a:t> </a:t>
            </a:r>
            <a:endParaRPr lang="en-US" dirty="0"/>
          </a:p>
        </p:txBody>
      </p:sp>
    </p:spTree>
    <p:extLst>
      <p:ext uri="{BB962C8B-B14F-4D97-AF65-F5344CB8AC3E}">
        <p14:creationId xmlns:p14="http://schemas.microsoft.com/office/powerpoint/2010/main" val="3392578232"/>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828800"/>
            <a:ext cx="6324600" cy="1447800"/>
          </a:xfrm>
        </p:spPr>
        <p:txBody>
          <a:bodyPr/>
          <a:lstStyle/>
          <a:p>
            <a:r>
              <a:rPr lang="en-US" sz="3200" b="1" dirty="0" smtClean="0"/>
              <a:t>Investment Plans for Cap and Trade and Prop 39 Funds</a:t>
            </a:r>
            <a:endParaRPr lang="en-US" sz="3200" b="1" dirty="0"/>
          </a:p>
        </p:txBody>
      </p:sp>
      <p:sp>
        <p:nvSpPr>
          <p:cNvPr id="3" name="Content Placeholder 2"/>
          <p:cNvSpPr>
            <a:spLocks noGrp="1"/>
          </p:cNvSpPr>
          <p:nvPr>
            <p:ph idx="1"/>
          </p:nvPr>
        </p:nvSpPr>
        <p:spPr>
          <a:xfrm>
            <a:off x="762000" y="3276600"/>
            <a:ext cx="7848600" cy="2971800"/>
          </a:xfrm>
        </p:spPr>
        <p:txBody>
          <a:bodyPr/>
          <a:lstStyle/>
          <a:p>
            <a:r>
              <a:rPr lang="en-US" sz="2400" dirty="0" smtClean="0"/>
              <a:t>Cap and Trade Investment Plan covers 2013-2015</a:t>
            </a:r>
          </a:p>
          <a:p>
            <a:pPr lvl="1"/>
            <a:r>
              <a:rPr lang="en-US" sz="2000" dirty="0" smtClean="0"/>
              <a:t>Investment is for activities that advance AB32 goals, specifically reducing GHG emissions</a:t>
            </a:r>
          </a:p>
          <a:p>
            <a:r>
              <a:rPr lang="en-US" sz="2400" dirty="0" smtClean="0"/>
              <a:t>Prop 39 Investment Plan will likely cover five years</a:t>
            </a:r>
          </a:p>
          <a:p>
            <a:pPr lvl="1"/>
            <a:r>
              <a:rPr lang="en-US" sz="2000" dirty="0" smtClean="0"/>
              <a:t>Investment is for energy efficiency in the education sector</a:t>
            </a:r>
          </a:p>
          <a:p>
            <a:r>
              <a:rPr lang="en-US" sz="2400" dirty="0" smtClean="0"/>
              <a:t>Both plans must be approved by the Legislature</a:t>
            </a:r>
          </a:p>
          <a:p>
            <a:r>
              <a:rPr lang="en-US" sz="2400" dirty="0" smtClean="0"/>
              <a:t>More details in Governor’s Office May Budget Revise</a:t>
            </a:r>
            <a:endParaRPr lang="en-US" sz="2400" dirty="0"/>
          </a:p>
        </p:txBody>
      </p:sp>
      <p:sp>
        <p:nvSpPr>
          <p:cNvPr id="4" name="TextBox 3"/>
          <p:cNvSpPr txBox="1"/>
          <p:nvPr/>
        </p:nvSpPr>
        <p:spPr>
          <a:xfrm>
            <a:off x="762000" y="6248400"/>
            <a:ext cx="8077200" cy="738664"/>
          </a:xfrm>
          <a:prstGeom prst="rect">
            <a:avLst/>
          </a:prstGeom>
          <a:noFill/>
        </p:spPr>
        <p:txBody>
          <a:bodyPr wrap="square" rtlCol="0">
            <a:spAutoFit/>
          </a:bodyPr>
          <a:lstStyle/>
          <a:p>
            <a:r>
              <a:rPr lang="en-US" sz="1400" dirty="0" smtClean="0"/>
              <a:t>Cap and Trade Investment Plan: </a:t>
            </a:r>
            <a:r>
              <a:rPr lang="en-US" sz="1400" dirty="0" smtClean="0">
                <a:hlinkClick r:id="rId2"/>
              </a:rPr>
              <a:t>http://www.arb.ca.gov/cc/capandtrade/auctionproceeds/auctionproceeds.htm</a:t>
            </a:r>
            <a:r>
              <a:rPr lang="en-US" sz="1400" dirty="0" smtClean="0"/>
              <a:t> </a:t>
            </a:r>
          </a:p>
          <a:p>
            <a:r>
              <a:rPr lang="en-US" sz="1400" dirty="0" smtClean="0"/>
              <a:t>Prop 39 Information: </a:t>
            </a:r>
            <a:r>
              <a:rPr lang="en-US" sz="1400" dirty="0" smtClean="0">
                <a:hlinkClick r:id="rId3"/>
              </a:rPr>
              <a:t>http://www.lao.ca.gov/analysis/2013/education/prop-39/prop-39-022213.aspx</a:t>
            </a:r>
            <a:r>
              <a:rPr lang="en-US" sz="1400" dirty="0" smtClean="0"/>
              <a:t> </a:t>
            </a:r>
            <a:endParaRPr lang="en-US" sz="1400" dirty="0"/>
          </a:p>
        </p:txBody>
      </p:sp>
    </p:spTree>
    <p:extLst>
      <p:ext uri="{BB962C8B-B14F-4D97-AF65-F5344CB8AC3E}">
        <p14:creationId xmlns:p14="http://schemas.microsoft.com/office/powerpoint/2010/main" val="3548904729"/>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Blank Presentation">
  <a:themeElements>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Blank Presentation">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a:ln>
              <a:noFill/>
            </a:ln>
            <a:solidFill>
              <a:srgbClr val="000000"/>
            </a:solidFill>
            <a:effectLst/>
            <a:latin typeface="Arial" charset="0"/>
            <a:ea typeface="ＭＳ Ｐゴシック" charset="0"/>
            <a:cs typeface="ＭＳ Ｐゴシック" charset="0"/>
          </a:defRPr>
        </a:defPPr>
      </a:lstStyle>
    </a:lnDef>
  </a:objectDefaults>
  <a:extraClrSchemeLst>
    <a:extraClrScheme>
      <a:clrScheme name="Blank Presentatio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Blank Presentatio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Blank Presentatio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Blank Presentation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Blank Presentatio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Blank Presentatio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Blank Presentatio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Blank Presentatio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Blank Presentatio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AF88A099B3AFB54D885BA7C54CA43035" ma:contentTypeVersion="3" ma:contentTypeDescription="Create a new document." ma:contentTypeScope="" ma:versionID="666d37cd8eae84888fbd416ba2e73418">
  <xsd:schema xmlns:xsd="http://www.w3.org/2001/XMLSchema" xmlns:xs="http://www.w3.org/2001/XMLSchema" xmlns:p="http://schemas.microsoft.com/office/2006/metadata/properties" xmlns:ns2="2d8c4b88-99e6-4e86-8d7d-c742e2d9b8d2" targetNamespace="http://schemas.microsoft.com/office/2006/metadata/properties" ma:root="true" ma:fieldsID="49d5abeb8e36dfe226415733ac78a5cd" ns2:_="">
    <xsd:import namespace="2d8c4b88-99e6-4e86-8d7d-c742e2d9b8d2"/>
    <xsd:element name="properties">
      <xsd:complexType>
        <xsd:sequence>
          <xsd:element name="documentManagement">
            <xsd:complexType>
              <xsd:all>
                <xsd:element ref="ns2:MediaServiceMetadata" minOccurs="0"/>
                <xsd:element ref="ns2:MediaServiceFastMetadata" minOccurs="0"/>
                <xsd:element ref="ns2: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d8c4b88-99e6-4e86-8d7d-c742e2d9b8d2"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LengthInSeconds" ma:index="10"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5C0EF62C-005C-4550-8000-5D94F28F0DA3}"/>
</file>

<file path=customXml/itemProps2.xml><?xml version="1.0" encoding="utf-8"?>
<ds:datastoreItem xmlns:ds="http://schemas.openxmlformats.org/officeDocument/2006/customXml" ds:itemID="{34FC8A4E-459C-4694-B002-D18D0ADA7828}"/>
</file>

<file path=customXml/itemProps3.xml><?xml version="1.0" encoding="utf-8"?>
<ds:datastoreItem xmlns:ds="http://schemas.openxmlformats.org/officeDocument/2006/customXml" ds:itemID="{735BCFDE-C22A-4420-A800-305929E711D9}"/>
</file>

<file path=docProps/app.xml><?xml version="1.0" encoding="utf-8"?>
<Properties xmlns="http://schemas.openxmlformats.org/officeDocument/2006/extended-properties" xmlns:vt="http://schemas.openxmlformats.org/officeDocument/2006/docPropsVTypes">
  <TotalTime>52</TotalTime>
  <Words>351</Words>
  <Application>Microsoft Office PowerPoint</Application>
  <PresentationFormat>On-screen Show (4:3)</PresentationFormat>
  <Paragraphs>51</Paragraphs>
  <Slides>8</Slides>
  <Notes>1</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Blank Presentation</vt:lpstr>
      <vt:lpstr>PowerPoint Presentation</vt:lpstr>
      <vt:lpstr>AB32 Scoping Plan Update</vt:lpstr>
      <vt:lpstr>Readiness Plan</vt:lpstr>
      <vt:lpstr>Environmental Goals and Policy Report</vt:lpstr>
      <vt:lpstr>Climate Change Research Plan</vt:lpstr>
      <vt:lpstr>Water Plan Update</vt:lpstr>
      <vt:lpstr>Integrated Energy Policy Report</vt:lpstr>
      <vt:lpstr>Investment Plans for Cap and Trade and Prop 39 Funds</vt:lpstr>
    </vt:vector>
  </TitlesOfParts>
  <Company>SWRCB</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Max G</dc:creator>
  <cp:lastModifiedBy>Max G</cp:lastModifiedBy>
  <cp:revision>11</cp:revision>
  <dcterms:created xsi:type="dcterms:W3CDTF">2013-03-25T18:17:46Z</dcterms:created>
  <dcterms:modified xsi:type="dcterms:W3CDTF">2013-03-25T19:10:18Z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0x010100AF88A099B3AFB54D885BA7C54CA43035</vt:lpwstr>
  </property>
</Properties>
</file>